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08788" cy="9940925"/>
  <p:embeddedFontLst>
    <p:embeddedFont>
      <p:font typeface="Century Gothic" panose="020B0502020202020204" pitchFamily="3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hFFelfv04seFxnP/HZgHBN6HW+j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E9730F2-9440-4B40-8575-AF019C588DB3}">
  <a:tblStyle styleId="{0E9730F2-9440-4B40-8575-AF019C588DB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customschemas.google.com/relationships/presentationmetadata" Target="metadata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473359580052492"/>
          <c:y val="0.17171296296296307"/>
          <c:w val="0.55866229221347385"/>
          <c:h val="0.7208876494604844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4.013779527559057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7D2-4CD7-B68A-2FCCB1CEA257}"/>
                </c:ext>
              </c:extLst>
            </c:dLbl>
            <c:dLbl>
              <c:idx val="1"/>
              <c:layout>
                <c:manualLayout>
                  <c:x val="-1.541776027996501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7D2-4CD7-B68A-2FCCB1CEA257}"/>
                </c:ext>
              </c:extLst>
            </c:dLbl>
            <c:dLbl>
              <c:idx val="2"/>
              <c:layout>
                <c:manualLayout>
                  <c:x val="4.0137795275590575E-3"/>
                  <c:y val="-9.25925925925927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7D2-4CD7-B68A-2FCCB1CEA257}"/>
                </c:ext>
              </c:extLst>
            </c:dLbl>
            <c:dLbl>
              <c:idx val="3"/>
              <c:layout>
                <c:manualLayout>
                  <c:x val="1.236001749781176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7D2-4CD7-B68A-2FCCB1CEA2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Лист1!$D$11:$D$14</c:f>
              <c:strCache>
                <c:ptCount val="4"/>
                <c:pt idx="0">
                  <c:v>Неудовлетворенность</c:v>
                </c:pt>
                <c:pt idx="1">
                  <c:v>Частичная неудовлетворенность</c:v>
                </c:pt>
                <c:pt idx="2">
                  <c:v>Частичная удовлетворенность</c:v>
                </c:pt>
                <c:pt idx="3">
                  <c:v>Полная удовлетворенность</c:v>
                </c:pt>
              </c:strCache>
            </c:strRef>
          </c:cat>
          <c:val>
            <c:numRef>
              <c:f>Лист1!$E$11:$E$14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0.1</c:v>
                </c:pt>
                <c:pt idx="3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7D2-4CD7-B68A-2FCCB1CEA25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76061696"/>
        <c:axId val="76059776"/>
      </c:barChart>
      <c:catAx>
        <c:axId val="76061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059776"/>
        <c:crosses val="autoZero"/>
        <c:auto val="1"/>
        <c:lblAlgn val="ctr"/>
        <c:lblOffset val="100"/>
        <c:noMultiLvlLbl val="0"/>
      </c:catAx>
      <c:valAx>
        <c:axId val="760597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061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7.444444444444450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E2B-4CF1-8CD9-53960DF6EFF4}"/>
                </c:ext>
              </c:extLst>
            </c:dLbl>
            <c:dLbl>
              <c:idx val="1"/>
              <c:layout>
                <c:manualLayout>
                  <c:x val="9.2222222222221716E-3"/>
                  <c:y val="-8.4875562720133604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E2B-4CF1-8CD9-53960DF6EFF4}"/>
                </c:ext>
              </c:extLst>
            </c:dLbl>
            <c:dLbl>
              <c:idx val="3"/>
              <c:layout>
                <c:manualLayout>
                  <c:x val="-4.666666666666669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E2B-4CF1-8CD9-53960DF6EF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Лист1!$D$25:$D$28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Не знаю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Лист1!$E$25:$E$28</c:f>
              <c:numCache>
                <c:formatCode>0%</c:formatCode>
                <c:ptCount val="4"/>
                <c:pt idx="0">
                  <c:v>0.9</c:v>
                </c:pt>
                <c:pt idx="1">
                  <c:v>0</c:v>
                </c:pt>
                <c:pt idx="2">
                  <c:v>0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E2B-4CF1-8CD9-53960DF6EFF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47"/>
        <c:axId val="81179392"/>
        <c:axId val="81181696"/>
      </c:barChart>
      <c:catAx>
        <c:axId val="81179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181696"/>
        <c:crosses val="autoZero"/>
        <c:auto val="1"/>
        <c:lblAlgn val="ctr"/>
        <c:lblOffset val="100"/>
        <c:noMultiLvlLbl val="0"/>
      </c:catAx>
      <c:valAx>
        <c:axId val="811816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17939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8777777777777685E-2"/>
                  <c:y val="4.6296296296295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057-454B-86BB-BCD07326A5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Лист1!$H$31:$H$33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знаю</c:v>
                </c:pt>
              </c:strCache>
            </c:strRef>
          </c:cat>
          <c:val>
            <c:numRef>
              <c:f>Лист1!$I$31:$I$33</c:f>
              <c:numCache>
                <c:formatCode>0%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57-454B-86BB-BCD07326A53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47"/>
        <c:axId val="83895040"/>
        <c:axId val="83896576"/>
      </c:barChart>
      <c:catAx>
        <c:axId val="8389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896576"/>
        <c:crosses val="autoZero"/>
        <c:auto val="1"/>
        <c:lblAlgn val="ctr"/>
        <c:lblOffset val="100"/>
        <c:noMultiLvlLbl val="0"/>
      </c:catAx>
      <c:valAx>
        <c:axId val="83896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89504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5000" y="745550"/>
            <a:ext cx="4539400" cy="37278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875" y="4721925"/>
            <a:ext cx="5447000" cy="44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 txBox="1">
            <a:spLocks noGrp="1"/>
          </p:cNvSpPr>
          <p:nvPr>
            <p:ph type="body" idx="1"/>
          </p:nvPr>
        </p:nvSpPr>
        <p:spPr>
          <a:xfrm>
            <a:off x="680875" y="4721925"/>
            <a:ext cx="5447000" cy="4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:notes"/>
          <p:cNvSpPr txBox="1">
            <a:spLocks noGrp="1"/>
          </p:cNvSpPr>
          <p:nvPr>
            <p:ph type="body" idx="1"/>
          </p:nvPr>
        </p:nvSpPr>
        <p:spPr>
          <a:xfrm>
            <a:off x="680875" y="4721925"/>
            <a:ext cx="5447000" cy="4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35000" y="745550"/>
            <a:ext cx="4539400" cy="37278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:notes"/>
          <p:cNvSpPr txBox="1">
            <a:spLocks noGrp="1"/>
          </p:cNvSpPr>
          <p:nvPr>
            <p:ph type="body" idx="1"/>
          </p:nvPr>
        </p:nvSpPr>
        <p:spPr>
          <a:xfrm>
            <a:off x="680875" y="4721925"/>
            <a:ext cx="5447000" cy="4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:notes"/>
          <p:cNvSpPr txBox="1">
            <a:spLocks noGrp="1"/>
          </p:cNvSpPr>
          <p:nvPr>
            <p:ph type="body" idx="1"/>
          </p:nvPr>
        </p:nvSpPr>
        <p:spPr>
          <a:xfrm>
            <a:off x="680875" y="4721925"/>
            <a:ext cx="5447000" cy="44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подпись">
  <p:cSld name="Заголовок и подпись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5"/>
          <p:cNvSpPr txBox="1"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5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5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5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Цитата с подписью">
  <p:cSld name="Цитата с подписью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6"/>
          <p:cNvSpPr txBox="1">
            <a:spLocks noGrp="1"/>
          </p:cNvSpPr>
          <p:nvPr>
            <p:ph type="body" idx="1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14" name="Google Shape;114;p16"/>
          <p:cNvSpPr txBox="1">
            <a:spLocks noGrp="1"/>
          </p:cNvSpPr>
          <p:nvPr>
            <p:ph type="body" idx="2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6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6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6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6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19" name="Google Shape;119;p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0" name="Google Shape;120;p16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Карточка имени">
  <p:cSld name="Карточка имени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7"/>
          <p:cNvSpPr txBox="1">
            <a:spLocks noGrp="1"/>
          </p:cNvSpPr>
          <p:nvPr>
            <p:ph type="body" idx="1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24" name="Google Shape;124;p17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7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7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7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Цитата карточки имени">
  <p:cSld name="Цитата карточки имени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8"/>
          <p:cNvSpPr txBox="1">
            <a:spLocks noGrp="1"/>
          </p:cNvSpPr>
          <p:nvPr>
            <p:ph type="body" idx="1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31" name="Google Shape;131;p18"/>
          <p:cNvSpPr txBox="1">
            <a:spLocks noGrp="1"/>
          </p:cNvSpPr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32" name="Google Shape;132;p18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8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18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8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36" name="Google Shape;136;p18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37" name="Google Shape;137;p18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Истина или ложь">
  <p:cSld name="Истина или ложь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9"/>
          <p:cNvSpPr txBox="1"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9"/>
          <p:cNvSpPr txBox="1">
            <a:spLocks noGrp="1"/>
          </p:cNvSpPr>
          <p:nvPr>
            <p:ph type="body" idx="1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1" name="Google Shape;141;p19"/>
          <p:cNvSpPr txBox="1">
            <a:spLocks noGrp="1"/>
          </p:cNvSpPr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2" name="Google Shape;142;p19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19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19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9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0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0"/>
          <p:cNvSpPr txBox="1">
            <a:spLocks noGrp="1"/>
          </p:cNvSpPr>
          <p:nvPr>
            <p:ph type="body" idx="1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9" name="Google Shape;149;p20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0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0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20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1"/>
          <p:cNvSpPr txBox="1">
            <a:spLocks noGrp="1"/>
          </p:cNvSpPr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1"/>
          <p:cNvSpPr txBox="1">
            <a:spLocks noGrp="1"/>
          </p:cNvSpPr>
          <p:nvPr>
            <p:ph type="body" idx="1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56" name="Google Shape;156;p21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1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1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21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/>
          <p:nvPr/>
        </p:nvSpPr>
        <p:spPr>
          <a:xfrm>
            <a:off x="0" y="4323810"/>
            <a:ext cx="1744652" cy="778589"/>
          </a:xfrm>
          <a:custGeom>
            <a:avLst/>
            <a:gdLst/>
            <a:ahLst/>
            <a:cxnLst/>
            <a:rect l="l" t="t" r="r" b="b"/>
            <a:pathLst>
              <a:path w="372" h="166" extrusionOk="0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2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2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body" idx="3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4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entury Gothic"/>
              <a:buNone/>
              <a:defRPr sz="20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body" idx="1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body" idx="2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3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4"/>
          <p:cNvSpPr>
            <a:spLocks noGrp="1"/>
          </p:cNvSpPr>
          <p:nvPr>
            <p:ph type="pic" idx="2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4"/>
          <p:cNvSpPr txBox="1">
            <a:spLocks noGrp="1"/>
          </p:cNvSpPr>
          <p:nvPr>
            <p:ph type="body" idx="1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4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4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5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7" name="Google Shape;7;p5"/>
            <p:cNvSpPr/>
            <p:nvPr/>
          </p:nvSpPr>
          <p:spPr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l" t="t" r="r" b="b"/>
              <a:pathLst>
                <a:path w="22" h="136" extrusionOk="0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8;p5"/>
            <p:cNvSpPr/>
            <p:nvPr/>
          </p:nvSpPr>
          <p:spPr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l" t="t" r="r" b="b"/>
              <a:pathLst>
                <a:path w="140" h="504" extrusionOk="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9;p5"/>
            <p:cNvSpPr/>
            <p:nvPr/>
          </p:nvSpPr>
          <p:spPr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l" t="t" r="r" b="b"/>
              <a:pathLst>
                <a:path w="132" h="308" extrusionOk="0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0;p5"/>
            <p:cNvSpPr/>
            <p:nvPr/>
          </p:nvSpPr>
          <p:spPr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l" t="t" r="r" b="b"/>
              <a:pathLst>
                <a:path w="37" h="79" extrusionOk="0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5"/>
            <p:cNvSpPr/>
            <p:nvPr/>
          </p:nvSpPr>
          <p:spPr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l" t="t" r="r" b="b"/>
              <a:pathLst>
                <a:path w="178" h="722" extrusionOk="0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5"/>
            <p:cNvSpPr/>
            <p:nvPr/>
          </p:nvSpPr>
          <p:spPr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l" t="t" r="r" b="b"/>
              <a:pathLst>
                <a:path w="23" h="635" extrusionOk="0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5"/>
            <p:cNvSpPr/>
            <p:nvPr/>
          </p:nvSpPr>
          <p:spPr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5"/>
            <p:cNvSpPr/>
            <p:nvPr/>
          </p:nvSpPr>
          <p:spPr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l" t="t" r="r" b="b"/>
              <a:pathLst>
                <a:path w="41" h="222" extrusionOk="0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5"/>
            <p:cNvSpPr/>
            <p:nvPr/>
          </p:nvSpPr>
          <p:spPr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l" t="t" r="r" b="b"/>
              <a:pathLst>
                <a:path w="450" h="878" extrusionOk="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5"/>
            <p:cNvSpPr/>
            <p:nvPr/>
          </p:nvSpPr>
          <p:spPr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l" t="t" r="r" b="b"/>
              <a:pathLst>
                <a:path w="35" h="73" extrusionOk="0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5"/>
            <p:cNvSpPr/>
            <p:nvPr/>
          </p:nvSpPr>
          <p:spPr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5"/>
            <p:cNvSpPr/>
            <p:nvPr/>
          </p:nvSpPr>
          <p:spPr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l" t="t" r="r" b="b"/>
              <a:pathLst>
                <a:path w="52" h="135" extrusionOk="0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" name="Google Shape;19;p5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20" name="Google Shape;20;p5"/>
            <p:cNvSpPr/>
            <p:nvPr/>
          </p:nvSpPr>
          <p:spPr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l" t="t" r="r" b="b"/>
              <a:pathLst>
                <a:path w="103" h="920" extrusionOk="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5"/>
            <p:cNvSpPr/>
            <p:nvPr/>
          </p:nvSpPr>
          <p:spPr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l" t="t" r="r" b="b"/>
              <a:pathLst>
                <a:path w="88" h="330" extrusionOk="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5"/>
            <p:cNvSpPr/>
            <p:nvPr/>
          </p:nvSpPr>
          <p:spPr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l" t="t" r="r" b="b"/>
              <a:pathLst>
                <a:path w="90" h="207" extrusionOk="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5"/>
            <p:cNvSpPr/>
            <p:nvPr/>
          </p:nvSpPr>
          <p:spPr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l" t="t" r="r" b="b"/>
              <a:pathLst>
                <a:path w="115" h="467" extrusionOk="0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5"/>
            <p:cNvSpPr/>
            <p:nvPr/>
          </p:nvSpPr>
          <p:spPr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l" t="t" r="r" b="b"/>
              <a:pathLst>
                <a:path w="36" h="633" extrusionOk="0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5"/>
            <p:cNvSpPr/>
            <p:nvPr/>
          </p:nvSpPr>
          <p:spPr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l" t="t" r="r" b="b"/>
              <a:pathLst>
                <a:path w="28" h="59" extrusionOk="0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5"/>
            <p:cNvSpPr/>
            <p:nvPr/>
          </p:nvSpPr>
          <p:spPr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5"/>
            <p:cNvSpPr/>
            <p:nvPr/>
          </p:nvSpPr>
          <p:spPr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l" t="t" r="r" b="b"/>
              <a:pathLst>
                <a:path w="294" h="568" extrusionOk="0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5"/>
            <p:cNvSpPr/>
            <p:nvPr/>
          </p:nvSpPr>
          <p:spPr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l" t="t" r="r" b="b"/>
              <a:pathLst>
                <a:path w="25" h="53" extrusionOk="0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5"/>
            <p:cNvSpPr/>
            <p:nvPr/>
          </p:nvSpPr>
          <p:spPr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l" t="t" r="r" b="b"/>
              <a:pathLst>
                <a:path w="29" h="141" extrusionOk="0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5"/>
            <p:cNvSpPr/>
            <p:nvPr/>
          </p:nvSpPr>
          <p:spPr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5"/>
            <p:cNvSpPr/>
            <p:nvPr/>
          </p:nvSpPr>
          <p:spPr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l" t="t" r="r" b="b"/>
              <a:pathLst>
                <a:path w="44" h="111" extrusionOk="0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32;p5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sz="1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sz="1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"/>
          <p:cNvSpPr/>
          <p:nvPr/>
        </p:nvSpPr>
        <p:spPr>
          <a:xfrm>
            <a:off x="1755759" y="488565"/>
            <a:ext cx="796105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Технологический </a:t>
            </a:r>
            <a:endParaRPr sz="5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колледж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65" name="Google Shape;16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72759" y="110175"/>
            <a:ext cx="2475191" cy="2475191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1"/>
          <p:cNvSpPr/>
          <p:nvPr/>
        </p:nvSpPr>
        <p:spPr>
          <a:xfrm>
            <a:off x="2385753" y="5045517"/>
            <a:ext cx="8246751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Информация о результатах опроса представителей работодателей, участвующих в реализации ООП</a:t>
            </a:r>
            <a:endParaRPr sz="2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"/>
          <p:cNvSpPr/>
          <p:nvPr/>
        </p:nvSpPr>
        <p:spPr>
          <a:xfrm>
            <a:off x="2236124" y="440266"/>
            <a:ext cx="8811491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>
                <a:solidFill>
                  <a:srgbClr val="EB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МОНИТОРИНГ УДОВЛЕТВОРЕННОСТИ УСЛОВИЙ ОРГАНИЗАЦИИ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>
                <a:solidFill>
                  <a:srgbClr val="EB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ОБРАЗОВАТЕЛЬНОГО ПРОЦЕССА</a:t>
            </a:r>
            <a:endParaRPr sz="20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2" name="Google Shape;172;p2"/>
          <p:cNvSpPr/>
          <p:nvPr/>
        </p:nvSpPr>
        <p:spPr>
          <a:xfrm>
            <a:off x="2849723" y="1671827"/>
            <a:ext cx="4423017" cy="2103813"/>
          </a:xfrm>
          <a:prstGeom prst="rect">
            <a:avLst/>
          </a:prstGeom>
          <a:solidFill>
            <a:schemeClr val="lt1"/>
          </a:solidFill>
          <a:ln w="1587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анкетировании приняли участие 12 представителей работодателей </a:t>
            </a:r>
            <a:endParaRPr sz="18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3" name="Google Shape;173;p2"/>
          <p:cNvSpPr/>
          <p:nvPr/>
        </p:nvSpPr>
        <p:spPr>
          <a:xfrm>
            <a:off x="7954936" y="2067028"/>
            <a:ext cx="2925978" cy="1313410"/>
          </a:xfrm>
          <a:prstGeom prst="rect">
            <a:avLst/>
          </a:prstGeom>
          <a:solidFill>
            <a:schemeClr val="lt1"/>
          </a:solidFill>
          <a:ln w="1587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Анкета включает </a:t>
            </a:r>
            <a:r>
              <a:rPr lang="ru-RU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 </a:t>
            </a:r>
            <a:r>
              <a:rPr lang="ru-RU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вопросов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"/>
          <p:cNvSpPr txBox="1"/>
          <p:nvPr/>
        </p:nvSpPr>
        <p:spPr>
          <a:xfrm>
            <a:off x="2709302" y="216786"/>
            <a:ext cx="8911687" cy="1280890"/>
          </a:xfrm>
          <a:prstGeom prst="rect">
            <a:avLst/>
          </a:prstGeom>
          <a:solidFill>
            <a:schemeClr val="lt1"/>
          </a:solidFill>
          <a:ln w="15875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lang="ru-RU" sz="3600">
                <a:latin typeface="Times New Roman"/>
                <a:ea typeface="Times New Roman"/>
                <a:cs typeface="Times New Roman"/>
                <a:sym typeface="Times New Roman"/>
              </a:rPr>
              <a:t>Технология продуктов  питания из растительного сырья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79" name="Google Shape;179;p3"/>
          <p:cNvGraphicFramePr/>
          <p:nvPr/>
        </p:nvGraphicFramePr>
        <p:xfrm>
          <a:off x="2592924" y="1707695"/>
          <a:ext cx="9341425" cy="5120640"/>
        </p:xfrm>
        <a:graphic>
          <a:graphicData uri="http://schemas.openxmlformats.org/drawingml/2006/table">
            <a:tbl>
              <a:tblPr>
                <a:noFill/>
                <a:tableStyleId>{0E9730F2-9440-4B40-8575-AF019C588DB3}</a:tableStyleId>
              </a:tblPr>
              <a:tblGrid>
                <a:gridCol w="61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9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4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4200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Результаты анкетирования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2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Вопросы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ru-RU" sz="1600" b="1" i="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Результаты</a:t>
                      </a:r>
                      <a:endParaRPr/>
                    </a:p>
                  </a:txBody>
                  <a:tcPr marL="17675" marR="17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55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</a:t>
                      </a:r>
                      <a:endParaRPr/>
                    </a:p>
                  </a:txBody>
                  <a:tcPr marL="17675" marR="17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Насколько Вы удовлетворены сотрудничеством с данной ОО?</a:t>
                      </a:r>
                      <a:endParaRPr dirty="0"/>
                    </a:p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56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 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Принимаете ли Вы участие в разработке фонда оценочных средств?</a:t>
                      </a:r>
                      <a:endParaRPr/>
                    </a:p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39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Принимаете ли Вы обучающихся ООП на практику?</a:t>
                      </a:r>
                      <a:endParaRPr/>
                    </a:p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80" name="Google Shape;180;p3"/>
          <p:cNvGraphicFramePr/>
          <p:nvPr>
            <p:extLst>
              <p:ext uri="{D42A27DB-BD31-4B8C-83A1-F6EECF244321}">
                <p14:modId xmlns:p14="http://schemas.microsoft.com/office/powerpoint/2010/main" val="3565118579"/>
              </p:ext>
            </p:extLst>
          </p:nvPr>
        </p:nvGraphicFramePr>
        <p:xfrm>
          <a:off x="7697729" y="2512577"/>
          <a:ext cx="4106584" cy="1213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1" name="Google Shape;181;p3"/>
          <p:cNvGraphicFramePr/>
          <p:nvPr>
            <p:extLst>
              <p:ext uri="{D42A27DB-BD31-4B8C-83A1-F6EECF244321}">
                <p14:modId xmlns:p14="http://schemas.microsoft.com/office/powerpoint/2010/main" val="1694597060"/>
              </p:ext>
            </p:extLst>
          </p:nvPr>
        </p:nvGraphicFramePr>
        <p:xfrm>
          <a:off x="7627856" y="3838114"/>
          <a:ext cx="4176457" cy="1354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2" name="Google Shape;182;p3"/>
          <p:cNvGraphicFramePr/>
          <p:nvPr/>
        </p:nvGraphicFramePr>
        <p:xfrm>
          <a:off x="7610531" y="5403032"/>
          <a:ext cx="4280979" cy="1103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7" name="Google Shape;187;p4"/>
          <p:cNvGraphicFramePr/>
          <p:nvPr/>
        </p:nvGraphicFramePr>
        <p:xfrm>
          <a:off x="2070739" y="163398"/>
          <a:ext cx="9891875" cy="2969425"/>
        </p:xfrm>
        <a:graphic>
          <a:graphicData uri="http://schemas.openxmlformats.org/drawingml/2006/table">
            <a:tbl>
              <a:tblPr>
                <a:noFill/>
                <a:tableStyleId>{0E9730F2-9440-4B40-8575-AF019C588DB3}</a:tableStyleId>
              </a:tblPr>
              <a:tblGrid>
                <a:gridCol w="65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91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4.</a:t>
                      </a:r>
                      <a:endParaRPr sz="16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Трудоустраиваете ли Вы обучающихся программы по итогам прохождения практики??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91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5.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 бы Вы оценили качество подготовки выпускников?</a:t>
                      </a:r>
                      <a:endParaRPr/>
                    </a:p>
                  </a:txBody>
                  <a:tcPr marL="17675" marR="17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12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6.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Какие компетенции, на Ваш взгляд недостаточно сформированы у выпускников?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cap="none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</a:t>
                      </a:r>
                      <a:endParaRPr sz="14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17675" marR="17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8" name="Google Shape;188;p4"/>
          <p:cNvSpPr/>
          <p:nvPr/>
        </p:nvSpPr>
        <p:spPr>
          <a:xfrm>
            <a:off x="1910484" y="3132840"/>
            <a:ext cx="8794028" cy="1406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Общие выводы по критериям: </a:t>
            </a:r>
            <a:endParaRPr sz="1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450214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  Полная удовлетворенность по критерию «Участие работодателей в реализации ООП» – 90 %. </a:t>
            </a:r>
            <a:endParaRPr dirty="0"/>
          </a:p>
          <a:p>
            <a:pPr marL="457200" marR="0" lvl="0" indent="450214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По критериям «Участие работодателей в трудоустройстве выпускников программы» и «Удовлетворенность работодателей качеством подготовки выпускников программы» результаты отсутствуют, так как </a:t>
            </a: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студенты пойдут на практику, только во 2 семестре.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175</Words>
  <Application>Microsoft Office PowerPoint</Application>
  <PresentationFormat>Широкоэкранный</PresentationFormat>
  <Paragraphs>37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Noto Sans Symbols</vt:lpstr>
      <vt:lpstr>Times New Roman</vt:lpstr>
      <vt:lpstr>Arial</vt:lpstr>
      <vt:lpstr>Century Gothic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 Windows</cp:lastModifiedBy>
  <cp:revision>4</cp:revision>
  <dcterms:created xsi:type="dcterms:W3CDTF">2024-02-20T08:28:41Z</dcterms:created>
  <dcterms:modified xsi:type="dcterms:W3CDTF">2025-02-18T13:39:55Z</dcterms:modified>
</cp:coreProperties>
</file>